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8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7BB8218-2208-4319-B507-2E58ABFD59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3409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7BB8218-2208-4319-B507-2E58ABFD59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7744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7BB8218-2208-4319-B507-2E58ABFD59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8287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7BB8218-2208-4319-B507-2E58ABFD594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96010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7BB8218-2208-4319-B507-2E58ABFD59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19360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8218-2208-4319-B507-2E58ABFD59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4881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8218-2208-4319-B507-2E58ABFD59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60004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8218-2208-4319-B507-2E58ABFD59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44402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CA4EA8D-A80D-43F7-9A8D-B8EBBDC66097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7BB8218-2208-4319-B507-2E58ABFD59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8123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8218-2208-4319-B507-2E58ABFD59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453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7BB8218-2208-4319-B507-2E58ABFD59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8144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8218-2208-4319-B507-2E58ABFD59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9048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8218-2208-4319-B507-2E58ABFD59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7745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8218-2208-4319-B507-2E58ABFD59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5314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8218-2208-4319-B507-2E58ABFD59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7338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8218-2208-4319-B507-2E58ABFD59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3018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8218-2208-4319-B507-2E58ABFD59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5505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4EA8D-A80D-43F7-9A8D-B8EBBDC66097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B8218-2208-4319-B507-2E58ABFD59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02526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Samolot" TargetMode="External"/><Relationship Id="rId7" Type="http://schemas.openxmlformats.org/officeDocument/2006/relationships/hyperlink" Target="https://podroze.se.pl/swiat/ciekawostki-ze-swiata/tak-sie-kiedys-latalo-krotka-historia-lotow-pasazerskich/5587/" TargetMode="External"/><Relationship Id="rId2" Type="http://schemas.openxmlformats.org/officeDocument/2006/relationships/hyperlink" Target="https://pl.wikipedia.org/wiki/Kontrola_bezpiecze%C5%84stw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usinessinsider.com.pl/technologie/pierwszy-lot-braci-wright-w-1917-roku-poczatki-linii-lotniczych-historia-lotnictwa/44c0wtf" TargetMode="External"/><Relationship Id="rId5" Type="http://schemas.openxmlformats.org/officeDocument/2006/relationships/hyperlink" Target="https://pl.wikipedia.org/wiki/Wojska_lotniczewo" TargetMode="External"/><Relationship Id="rId4" Type="http://schemas.openxmlformats.org/officeDocument/2006/relationships/hyperlink" Target="https://pl.wikipedia.org/wiki/Lotnic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.pl/blog/historia-lotnictwa-w-pigulce" TargetMode="External"/><Relationship Id="rId2" Type="http://schemas.openxmlformats.org/officeDocument/2006/relationships/hyperlink" Target="https://www.forbes.pl/programy-lojalnosciowe/historia-lotow-pasazerskich-i-lotnictwa-jak-sie-kiedys-latalo/9vwcdy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dbull.com/pl-pl/historia-lotnictwa" TargetMode="External"/><Relationship Id="rId4" Type="http://schemas.openxmlformats.org/officeDocument/2006/relationships/hyperlink" Target="https://www.samoloty.pl/historia-lotnictwa-hobby-24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ky.pl/porady-dla-podroznych/loty/odprawa-i-obsluga-pasazera/obsluga-na-pokladzie" TargetMode="External"/><Relationship Id="rId2" Type="http://schemas.openxmlformats.org/officeDocument/2006/relationships/hyperlink" Target="https://www.ergonomica.pl/aktualnosc/Zasady-bezpiecze%C5%84stwa-podczas-lotu,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ky.pl/porady-dla-podroznych/loty/wasze-pytania/10-rzeczy-ktore-musisz-wiedziec-przed-podroza-samolotem" TargetMode="External"/><Relationship Id="rId5" Type="http://schemas.openxmlformats.org/officeDocument/2006/relationships/hyperlink" Target="https://archiwum.mswia.gov.pl/pl/bezpieczenstwo/poradnik-bezpieczna-po/237,Bezpieczna-podroz-samolotem.html" TargetMode="External"/><Relationship Id="rId4" Type="http://schemas.openxmlformats.org/officeDocument/2006/relationships/hyperlink" Target="http://blog.biletybilety.pl/bezpieczenstwo-w-samolocie-poradnik-biletybilety-pl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82FD4CA-7ED9-40FA-901F-3A1993E6DB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Zasady bezpieczeństwa na pokładzie samolotu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447AB6DF-8268-4C39-AFB6-28C4FA679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845418" cy="2015639"/>
          </a:xfrm>
        </p:spPr>
        <p:txBody>
          <a:bodyPr>
            <a:normAutofit/>
          </a:bodyPr>
          <a:lstStyle/>
          <a:p>
            <a:pPr algn="l"/>
            <a:r>
              <a:rPr lang="pl-PL" sz="2800" dirty="0" err="1"/>
              <a:t>Webquest</a:t>
            </a:r>
            <a:r>
              <a:rPr lang="pl-PL" sz="2800" dirty="0"/>
              <a:t> przeznaczony dla uczniów szkół ponadpodstawowych. Jego celem jest zaprezentowanie uczniom jak należy zachowywać się w trakcie lotu samolotem, co robić w sytuacjach zagrożenia, w czasie rejsu</a:t>
            </a:r>
            <a:r>
              <a:rPr lang="pl-PL" dirty="0"/>
              <a:t>.</a:t>
            </a:r>
          </a:p>
        </p:txBody>
      </p:sp>
      <p:pic>
        <p:nvPicPr>
          <p:cNvPr id="4" name="Picture 2" descr="EO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096" y="344727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163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947C20F-B9BD-449E-9F5F-58FD4C39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330257"/>
          </a:xfrm>
        </p:spPr>
        <p:txBody>
          <a:bodyPr>
            <a:normAutofit/>
          </a:bodyPr>
          <a:lstStyle/>
          <a:p>
            <a:r>
              <a:rPr lang="pl-PL" sz="3200" dirty="0"/>
              <a:t>Prezentacja powinna obejmować następujące elementy: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800" dirty="0"/>
              <a:t>Historia lotnictwa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800" dirty="0"/>
              <a:t>Wykorzystanie lotnictwa w wojskowości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800" dirty="0"/>
              <a:t>Rekordy świata związane z lotem samolotu</a:t>
            </a:r>
          </a:p>
        </p:txBody>
      </p:sp>
      <p:pic>
        <p:nvPicPr>
          <p:cNvPr id="10242" name="Picture 2" descr="Znalezione obrazy dla zapytania: samolot wojskowy">
            <a:extLst>
              <a:ext uri="{FF2B5EF4-FFF2-40B4-BE49-F238E27FC236}">
                <a16:creationId xmlns="" xmlns:a16="http://schemas.microsoft.com/office/drawing/2014/main" id="{2065B2C0-34B4-4516-A751-9FD9F27FBEC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44" y="2714694"/>
            <a:ext cx="6033530" cy="3390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1069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947C20F-B9BD-449E-9F5F-58FD4C39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330257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pl-PL" sz="2800" dirty="0"/>
              <a:t>Zasady bezpieczeństwa w samolotach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800" dirty="0"/>
              <a:t>Historia zmian tych zasad na przestrzeni lat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800" dirty="0"/>
              <a:t>Wypadki lotnicze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800" dirty="0"/>
              <a:t>Rosnąca popularność komercyjnych lotów samolotem w XXI wieku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800" dirty="0"/>
              <a:t>Wady i zalety podróżowania samolotem, na tle innych środków transportu</a:t>
            </a:r>
          </a:p>
        </p:txBody>
      </p:sp>
      <p:pic>
        <p:nvPicPr>
          <p:cNvPr id="11266" name="Picture 2" descr="Znalezione obrazy dla zapytania: samolot">
            <a:extLst>
              <a:ext uri="{FF2B5EF4-FFF2-40B4-BE49-F238E27FC236}">
                <a16:creationId xmlns="" xmlns:a16="http://schemas.microsoft.com/office/drawing/2014/main" id="{656837EF-A8CF-4B7A-A213-79C9050A8E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80" y="2560491"/>
            <a:ext cx="5795700" cy="386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8584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947C20F-B9BD-449E-9F5F-58FD4C39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330257"/>
          </a:xfrm>
        </p:spPr>
        <p:txBody>
          <a:bodyPr>
            <a:normAutofit fontScale="77500" lnSpcReduction="20000"/>
          </a:bodyPr>
          <a:lstStyle/>
          <a:p>
            <a:r>
              <a:rPr lang="pl-PL" sz="3200" dirty="0"/>
              <a:t>Każdy uczeń losuje karteczkę z cyframi od 1 do 3. Oznacza ona ich numer grupy.</a:t>
            </a:r>
          </a:p>
          <a:p>
            <a:r>
              <a:rPr lang="pl-PL" sz="3200" dirty="0"/>
              <a:t>Następnie – po podzieleniu na grupy/zespoły – każdy zespół deleguje jednego uczestnika, który otrzymuje od nauczyciela wybrany temat, który ma pokazać przy użyciu rysunku bądź gestów, przy uwzględnieniu z jakiego samolotu mają zostać użyte elementy.</a:t>
            </a:r>
          </a:p>
        </p:txBody>
      </p:sp>
      <p:pic>
        <p:nvPicPr>
          <p:cNvPr id="7170" name="Picture 2" descr="Znalezione obrazy dla zapytania: zasady bezpieczenstwa samolot">
            <a:extLst>
              <a:ext uri="{FF2B5EF4-FFF2-40B4-BE49-F238E27FC236}">
                <a16:creationId xmlns="" xmlns:a16="http://schemas.microsoft.com/office/drawing/2014/main" id="{5278F356-7198-478F-88DD-DD62EF817AA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13" y="2375417"/>
            <a:ext cx="5602035" cy="3729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6131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947C20F-B9BD-449E-9F5F-58FD4C39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330257"/>
          </a:xfrm>
        </p:spPr>
        <p:txBody>
          <a:bodyPr>
            <a:normAutofit/>
          </a:bodyPr>
          <a:lstStyle/>
          <a:p>
            <a:r>
              <a:rPr lang="pl-PL" sz="3200" dirty="0"/>
              <a:t>Lista tematów obejmuje: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800" dirty="0"/>
              <a:t>Zapinanie pasów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800" dirty="0"/>
              <a:t>Używanie masek tlenowych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800" dirty="0"/>
              <a:t>Ubieranie kamizelki na wypadek wodowania samolotu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pl-PL" sz="2800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EE29758D-C987-497B-A413-CF2661A4AE8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570632"/>
            <a:ext cx="5003562" cy="3333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1724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947C20F-B9BD-449E-9F5F-58FD4C39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330257"/>
          </a:xfrm>
        </p:spPr>
        <p:txBody>
          <a:bodyPr>
            <a:normAutofit lnSpcReduction="10000"/>
          </a:bodyPr>
          <a:lstStyle/>
          <a:p>
            <a:r>
              <a:rPr lang="pl-PL" sz="3200" dirty="0"/>
              <a:t>Jeśli grupa dobrze rozpozna pokazywany/rysowany element dostaje 1 pkt. Jeśli uda im się to częściowo (np. rozpoznają element, ale nie jego położenie w samolocie) dostają 0,5 pkt.</a:t>
            </a:r>
            <a:endParaRPr lang="pl-PL" sz="2800" dirty="0"/>
          </a:p>
          <a:p>
            <a:pPr lvl="1">
              <a:buFont typeface="Wingdings" panose="05000000000000000000" pitchFamily="2" charset="2"/>
              <a:buChar char="v"/>
            </a:pPr>
            <a:endParaRPr lang="pl-PL" sz="2800" dirty="0"/>
          </a:p>
        </p:txBody>
      </p:sp>
      <p:pic>
        <p:nvPicPr>
          <p:cNvPr id="9218" name="Picture 2" descr="Znalezione obrazy dla zapytania: zasady bezpieczenstwa samolot">
            <a:extLst>
              <a:ext uri="{FF2B5EF4-FFF2-40B4-BE49-F238E27FC236}">
                <a16:creationId xmlns="" xmlns:a16="http://schemas.microsoft.com/office/drawing/2014/main" id="{46A3AEA2-1A9C-4B38-8742-27BE8CD0BD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557128"/>
            <a:ext cx="5522616" cy="3710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3914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Źródła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90476ECD-F75F-4517-AD06-63233A3A8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786452" cy="4330257"/>
          </a:xfrm>
        </p:spPr>
        <p:txBody>
          <a:bodyPr>
            <a:normAutofit fontScale="92500" lnSpcReduction="20000"/>
          </a:bodyPr>
          <a:lstStyle/>
          <a:p>
            <a:r>
              <a:rPr lang="pl-PL" sz="3200" dirty="0">
                <a:hlinkClick r:id="rId2"/>
              </a:rPr>
              <a:t>https://pl.wikipedia.org/wiki/Kontrola_bezpiecze%C5%84stwa</a:t>
            </a:r>
            <a:endParaRPr lang="pl-PL" sz="3200" dirty="0"/>
          </a:p>
          <a:p>
            <a:r>
              <a:rPr lang="pl-PL" sz="3200" dirty="0">
                <a:hlinkClick r:id="rId3"/>
              </a:rPr>
              <a:t>https://pl.wikipedia.org/wiki/Samolot</a:t>
            </a:r>
            <a:endParaRPr lang="pl-PL" sz="3200" dirty="0"/>
          </a:p>
          <a:p>
            <a:r>
              <a:rPr lang="pl-PL" sz="3200" dirty="0">
                <a:hlinkClick r:id="rId4"/>
              </a:rPr>
              <a:t>https://pl.wikipedia.org/wiki/Lotnict</a:t>
            </a:r>
            <a:endParaRPr lang="pl-PL" sz="3200" dirty="0"/>
          </a:p>
          <a:p>
            <a:r>
              <a:rPr lang="pl-PL" sz="3200" dirty="0">
                <a:hlinkClick r:id="rId5"/>
              </a:rPr>
              <a:t>https://pl.wikipedia.org/wiki/Wojska_lotniczewo</a:t>
            </a:r>
            <a:endParaRPr lang="pl-PL" sz="3200" dirty="0"/>
          </a:p>
          <a:p>
            <a:r>
              <a:rPr lang="pl-PL" sz="3200" dirty="0">
                <a:hlinkClick r:id="rId6"/>
              </a:rPr>
              <a:t>https://</a:t>
            </a:r>
            <a:r>
              <a:rPr lang="pl-PL" sz="3200" dirty="0" smtClean="0">
                <a:hlinkClick r:id="rId6"/>
              </a:rPr>
              <a:t>businessinsider.com.pl/technologie/pierwszy-lot-braci-wright-w-1917-roku-poczatki-linii-lotniczych-historia-lotnictwa/44c0wtf</a:t>
            </a:r>
            <a:endParaRPr lang="pl-PL" sz="3200" dirty="0" smtClean="0"/>
          </a:p>
          <a:p>
            <a:r>
              <a:rPr lang="pl-PL" sz="3200" dirty="0" smtClean="0">
                <a:hlinkClick r:id="rId7"/>
              </a:rPr>
              <a:t>https://podroze.se.pl/swiat/ciekawostki-ze-swiata/tak-sie-kiedys-latalo-krotka-historia-lotow-pasazerskich/5587/</a:t>
            </a:r>
            <a:endParaRPr lang="pl-PL" sz="3200" dirty="0" smtClean="0"/>
          </a:p>
          <a:p>
            <a:endParaRPr lang="pl-PL" sz="3200" dirty="0"/>
          </a:p>
        </p:txBody>
      </p:sp>
    </p:spTree>
    <p:extLst>
      <p:ext uri="{BB962C8B-B14F-4D97-AF65-F5344CB8AC3E}">
        <p14:creationId xmlns="" xmlns:p14="http://schemas.microsoft.com/office/powerpoint/2010/main" val="543059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Źródła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90476ECD-F75F-4517-AD06-63233A3A8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786452" cy="4330257"/>
          </a:xfrm>
        </p:spPr>
        <p:txBody>
          <a:bodyPr>
            <a:normAutofit/>
          </a:bodyPr>
          <a:lstStyle/>
          <a:p>
            <a:r>
              <a:rPr lang="pl-PL" sz="3200" dirty="0">
                <a:hlinkClick r:id="rId2"/>
              </a:rPr>
              <a:t>https://www.forbes.pl/programy-lojalnosciowe/historia-lotow-pasazerskich-i-lotnictwa-jak-sie-kiedys-latalo/9vwcdy5</a:t>
            </a:r>
            <a:endParaRPr lang="pl-PL" sz="3200" dirty="0"/>
          </a:p>
          <a:p>
            <a:r>
              <a:rPr lang="pl-PL" sz="3200" dirty="0">
                <a:hlinkClick r:id="rId3"/>
              </a:rPr>
              <a:t>https://r.pl/blog/historia-lotnictwa-w-pigulce</a:t>
            </a:r>
            <a:endParaRPr lang="pl-PL" sz="3200" dirty="0"/>
          </a:p>
          <a:p>
            <a:r>
              <a:rPr lang="pl-PL" sz="3200" dirty="0">
                <a:hlinkClick r:id="rId4"/>
              </a:rPr>
              <a:t>https://www.samoloty.pl/historia-lotnictwa-hobby-245</a:t>
            </a:r>
            <a:endParaRPr lang="pl-PL" sz="3200" dirty="0"/>
          </a:p>
          <a:p>
            <a:r>
              <a:rPr lang="pl-PL" sz="3200" dirty="0">
                <a:hlinkClick r:id="rId5"/>
              </a:rPr>
              <a:t>https://www.redbull.com/pl-pl/historia-lotnictwa</a:t>
            </a:r>
            <a:endParaRPr lang="pl-PL" sz="3200" dirty="0"/>
          </a:p>
          <a:p>
            <a:endParaRPr lang="pl-PL" sz="3200" dirty="0"/>
          </a:p>
        </p:txBody>
      </p:sp>
    </p:spTree>
    <p:extLst>
      <p:ext uri="{BB962C8B-B14F-4D97-AF65-F5344CB8AC3E}">
        <p14:creationId xmlns="" xmlns:p14="http://schemas.microsoft.com/office/powerpoint/2010/main" val="1824843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Źródła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90476ECD-F75F-4517-AD06-63233A3A8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786452" cy="4330257"/>
          </a:xfrm>
        </p:spPr>
        <p:txBody>
          <a:bodyPr>
            <a:normAutofit fontScale="85000" lnSpcReduction="10000"/>
          </a:bodyPr>
          <a:lstStyle/>
          <a:p>
            <a:r>
              <a:rPr lang="pl-PL" sz="3200" dirty="0">
                <a:hlinkClick r:id="rId2"/>
              </a:rPr>
              <a:t>https://www.ergonomica.pl/aktualnosc/Zasady-bezpiecze%C5%84stwa-podczas-lotu,35</a:t>
            </a:r>
            <a:endParaRPr lang="pl-PL" sz="3200" dirty="0"/>
          </a:p>
          <a:p>
            <a:r>
              <a:rPr lang="pl-PL" sz="3200" dirty="0">
                <a:hlinkClick r:id="rId3"/>
              </a:rPr>
              <a:t>https://www.esky.pl/porady-dla-podroznych/loty/odprawa-i-obsluga-pasazera/obsluga-na-pokladzie</a:t>
            </a:r>
            <a:endParaRPr lang="pl-PL" sz="3200" dirty="0"/>
          </a:p>
          <a:p>
            <a:r>
              <a:rPr lang="pl-PL" sz="3200" dirty="0">
                <a:hlinkClick r:id="rId4"/>
              </a:rPr>
              <a:t>http://blog.biletybilety.pl/bezpieczenstwo-w-samolocie-poradnik-biletybilety-pl</a:t>
            </a:r>
            <a:r>
              <a:rPr lang="pl-PL" sz="3200" dirty="0" smtClean="0">
                <a:hlinkClick r:id="rId4"/>
              </a:rPr>
              <a:t>/</a:t>
            </a:r>
            <a:endParaRPr lang="pl-PL" sz="3200" dirty="0" smtClean="0"/>
          </a:p>
          <a:p>
            <a:r>
              <a:rPr lang="pl-PL" sz="3200" dirty="0" smtClean="0">
                <a:hlinkClick r:id="rId5"/>
              </a:rPr>
              <a:t>https://archiwum.mswia.gov.pl/pl/bezpieczenstwo/poradnik-bezpieczna-po/237,Bezpieczna-podroz-samolotem.html</a:t>
            </a:r>
            <a:endParaRPr lang="pl-PL" sz="3200" dirty="0" smtClean="0"/>
          </a:p>
          <a:p>
            <a:r>
              <a:rPr lang="pl-PL" sz="3200" dirty="0" smtClean="0">
                <a:hlinkClick r:id="rId6"/>
              </a:rPr>
              <a:t>https://www.esky.pl/porady-dla-podroznych/loty/wasze-pytania/10-rzeczy-ktore-musisz-wiedziec-przed-podroza-samolotem</a:t>
            </a:r>
            <a:endParaRPr lang="pl-PL" sz="3200" dirty="0" smtClean="0"/>
          </a:p>
          <a:p>
            <a:endParaRPr lang="pl-PL" sz="3200" dirty="0" smtClean="0"/>
          </a:p>
          <a:p>
            <a:endParaRPr lang="pl-PL" sz="3200" dirty="0"/>
          </a:p>
        </p:txBody>
      </p:sp>
    </p:spTree>
    <p:extLst>
      <p:ext uri="{BB962C8B-B14F-4D97-AF65-F5344CB8AC3E}">
        <p14:creationId xmlns="" xmlns:p14="http://schemas.microsoft.com/office/powerpoint/2010/main" val="3066748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FE93163-7A29-498D-A470-3243F00DB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="" xmlns:a16="http://schemas.microsoft.com/office/drawing/2014/main" id="{C6AAB39F-B19F-4601-ABE1-EACB51BAA7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66882170"/>
              </p:ext>
            </p:extLst>
          </p:nvPr>
        </p:nvGraphicFramePr>
        <p:xfrm>
          <a:off x="307129" y="2140702"/>
          <a:ext cx="10360244" cy="427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061">
                  <a:extLst>
                    <a:ext uri="{9D8B030D-6E8A-4147-A177-3AD203B41FA5}">
                      <a16:colId xmlns="" xmlns:a16="http://schemas.microsoft.com/office/drawing/2014/main" val="224860595"/>
                    </a:ext>
                  </a:extLst>
                </a:gridCol>
                <a:gridCol w="2590061">
                  <a:extLst>
                    <a:ext uri="{9D8B030D-6E8A-4147-A177-3AD203B41FA5}">
                      <a16:colId xmlns="" xmlns:a16="http://schemas.microsoft.com/office/drawing/2014/main" val="3236861596"/>
                    </a:ext>
                  </a:extLst>
                </a:gridCol>
                <a:gridCol w="2590061">
                  <a:extLst>
                    <a:ext uri="{9D8B030D-6E8A-4147-A177-3AD203B41FA5}">
                      <a16:colId xmlns="" xmlns:a16="http://schemas.microsoft.com/office/drawing/2014/main" val="1823999781"/>
                    </a:ext>
                  </a:extLst>
                </a:gridCol>
                <a:gridCol w="2590061">
                  <a:extLst>
                    <a:ext uri="{9D8B030D-6E8A-4147-A177-3AD203B41FA5}">
                      <a16:colId xmlns="" xmlns:a16="http://schemas.microsoft.com/office/drawing/2014/main" val="806126300"/>
                    </a:ext>
                  </a:extLst>
                </a:gridCol>
              </a:tblGrid>
              <a:tr h="276714">
                <a:tc>
                  <a:txBody>
                    <a:bodyPr/>
                    <a:lstStyle/>
                    <a:p>
                      <a:r>
                        <a:rPr lang="pl-PL" dirty="0">
                          <a:latin typeface="+mj-lt"/>
                        </a:rPr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5509330"/>
                  </a:ext>
                </a:extLst>
              </a:tr>
              <a:tr h="1083796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+mj-lt"/>
                        </a:rPr>
                        <a:t>Zawartość merytoryczna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latin typeface="+mj-lt"/>
                        </a:rPr>
                        <a:t>Zebrane</a:t>
                      </a:r>
                      <a:r>
                        <a:rPr lang="pl-PL" sz="1100" baseline="0" dirty="0">
                          <a:latin typeface="+mj-lt"/>
                        </a:rPr>
                        <a:t> informacje są niepełne, jest sporo luk, pojawiają się informacje nie na temat. Słabe wykorzystanie źródeł</a:t>
                      </a:r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>
                          <a:latin typeface="+mj-lt"/>
                        </a:rPr>
                        <a:t>Właściwe, poprawne informacje. Ewentualnie</a:t>
                      </a:r>
                      <a:r>
                        <a:rPr lang="pl-PL" sz="1100" baseline="0" dirty="0">
                          <a:latin typeface="+mj-lt"/>
                        </a:rPr>
                        <a:t> niewielkie błędy.</a:t>
                      </a:r>
                    </a:p>
                    <a:p>
                      <a:r>
                        <a:rPr lang="pl-PL" sz="1100" baseline="0" dirty="0">
                          <a:latin typeface="+mj-lt"/>
                        </a:rPr>
                        <a:t>Dobre wykorzystanie źródeł</a:t>
                      </a:r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>
                          <a:latin typeface="+mj-lt"/>
                        </a:rPr>
                        <a:t>Poprawnie</a:t>
                      </a:r>
                      <a:r>
                        <a:rPr lang="pl-PL" sz="1100" baseline="0" dirty="0">
                          <a:latin typeface="+mj-lt"/>
                        </a:rPr>
                        <a:t> zrealizowany temat, właściwe, wyczerpujące informacje, Bardzo dobre wykorzystanie podanych źródeł, ewentualnie inne źródła i dodatkowe wiadomości wykraczające poza program nauczania.</a:t>
                      </a:r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4546823"/>
                  </a:ext>
                </a:extLst>
              </a:tr>
              <a:tr h="830142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+mj-lt"/>
                        </a:rPr>
                        <a:t>Estetyka wykonania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Prezentacja mało czytelna, nieestetyczna.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Informacje podane w sposób chaotyczny.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latin typeface="+mj-lt"/>
                        </a:rPr>
                        <a:t>Praca wykonana starannie, czytelnie. Dobre rozplanowanie informacji na stronie. Posiada właściwą</a:t>
                      </a:r>
                      <a:r>
                        <a:rPr lang="pl-PL" sz="1100" baseline="0" dirty="0">
                          <a:latin typeface="+mj-lt"/>
                        </a:rPr>
                        <a:t> grafikę.</a:t>
                      </a:r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latin typeface="+mj-lt"/>
                        </a:rPr>
                        <a:t>Praca bardzo estetyczna i kreatywna, przejrzysta, zachęcająca</a:t>
                      </a:r>
                      <a:r>
                        <a:rPr lang="pl-PL" sz="1100" baseline="0" dirty="0">
                          <a:latin typeface="+mj-lt"/>
                        </a:rPr>
                        <a:t> do zapoznania się z nią. Właściwe rozplanowanie grafiki i tekstu. Praca ciekawa, kolorowa.</a:t>
                      </a:r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2754016"/>
                  </a:ext>
                </a:extLst>
              </a:tr>
              <a:tr h="703315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+mj-lt"/>
                        </a:rPr>
                        <a:t>Zaangażowanie grupy w pracę i umiejętność współpracy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latin typeface="+mj-lt"/>
                        </a:rPr>
                        <a:t>Brak zaangażowania wszystkich członków grupy w kreatywną współpracę.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latin typeface="+mj-lt"/>
                        </a:rPr>
                        <a:t>Dobra współpraca w grupie.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3367044"/>
                  </a:ext>
                </a:extLst>
              </a:tr>
              <a:tr h="95696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bg1"/>
                          </a:solidFill>
                          <a:latin typeface="+mj-lt"/>
                        </a:rPr>
                        <a:t>Prezentacja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Prezentacja wykonana z drobnymi błędami, mało atrakcyjna wizualnie.</a:t>
                      </a:r>
                      <a:endParaRPr kumimoji="0" lang="pl-PL" alt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Prezentacja wykonana poprawnie, pojawiają się środki uatrakcyjniające.</a:t>
                      </a:r>
                      <a:endParaRPr kumimoji="0" lang="pl-PL" alt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Prezentacja wykonana poprawnie. Atrakcyjna wizualnie.</a:t>
                      </a:r>
                      <a:endParaRPr kumimoji="0" lang="pl-PL" alt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7280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02639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A0D19AF-109F-4B0F-B68F-8F6CF878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="" xmlns:a16="http://schemas.microsoft.com/office/drawing/2014/main" id="{8F2C979F-6A17-45E6-A28A-B61FA802F6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8385705"/>
              </p:ext>
            </p:extLst>
          </p:nvPr>
        </p:nvGraphicFramePr>
        <p:xfrm>
          <a:off x="681038" y="2336800"/>
          <a:ext cx="96139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950">
                  <a:extLst>
                    <a:ext uri="{9D8B030D-6E8A-4147-A177-3AD203B41FA5}">
                      <a16:colId xmlns="" xmlns:a16="http://schemas.microsoft.com/office/drawing/2014/main" val="2095396113"/>
                    </a:ext>
                  </a:extLst>
                </a:gridCol>
                <a:gridCol w="4806950">
                  <a:extLst>
                    <a:ext uri="{9D8B030D-6E8A-4147-A177-3AD203B41FA5}">
                      <a16:colId xmlns="" xmlns:a16="http://schemas.microsoft.com/office/drawing/2014/main" val="3038500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3444906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&lt;4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Niedostateczny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1209773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Dopuszczający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136546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6-7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Dostateczny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293913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8-9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Dobry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4030340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10-11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Bardzo dobry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383009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Celujący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1746144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0532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947C20F-B9BD-449E-9F5F-58FD4C39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330257"/>
          </a:xfrm>
        </p:spPr>
        <p:txBody>
          <a:bodyPr>
            <a:normAutofit lnSpcReduction="10000"/>
          </a:bodyPr>
          <a:lstStyle/>
          <a:p>
            <a:r>
              <a:rPr lang="pl-PL" sz="3200" dirty="0"/>
              <a:t>Samolot stał się w XXI wieku jednym z najpopularniejszych środków transportu.</a:t>
            </a:r>
          </a:p>
          <a:p>
            <a:r>
              <a:rPr lang="pl-PL" sz="3200" dirty="0"/>
              <a:t>Wielu ludzi wciąż obawia się o kwestie bezpieczeństwa związane z podróżowaniem tym środkiem transportu.</a:t>
            </a:r>
          </a:p>
        </p:txBody>
      </p:sp>
      <p:pic>
        <p:nvPicPr>
          <p:cNvPr id="1026" name="Picture 2" descr="Znalezione obrazy dla zapytania: samolot">
            <a:extLst>
              <a:ext uri="{FF2B5EF4-FFF2-40B4-BE49-F238E27FC236}">
                <a16:creationId xmlns="" xmlns:a16="http://schemas.microsoft.com/office/drawing/2014/main" id="{8FB7EF3F-60DE-4408-9567-866342B50C9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49" y="2846070"/>
            <a:ext cx="5780255" cy="3172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4484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F465C2A-C62B-4915-B300-D74D30A1A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Konkluzje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77E40FC-0526-4E3E-B639-2A03A6A5B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2336873"/>
            <a:ext cx="9734889" cy="4134948"/>
          </a:xfrm>
        </p:spPr>
        <p:txBody>
          <a:bodyPr>
            <a:normAutofit lnSpcReduction="10000"/>
          </a:bodyPr>
          <a:lstStyle/>
          <a:p>
            <a:r>
              <a:rPr lang="pl-PL" sz="3200" dirty="0"/>
              <a:t>Za zajęciach poznaliście historię lotnictwa i przyczyny coraz szybszego rozwoju w obecnych czasach.</a:t>
            </a:r>
          </a:p>
          <a:p>
            <a:r>
              <a:rPr lang="pl-PL" sz="3200" dirty="0"/>
              <a:t>Nauczyliście się o podstawowych zasadach bezpieczeństwa w samolocie.</a:t>
            </a:r>
          </a:p>
          <a:p>
            <a:r>
              <a:rPr lang="pl-PL" sz="3200" dirty="0"/>
              <a:t>Mam nadzieję że te zajęcia przełamały wasze ewentualne lęki co do podróżowania samolotem i nie będziecie się obawiać wybierając ten środek transportu.</a:t>
            </a:r>
          </a:p>
        </p:txBody>
      </p:sp>
    </p:spTree>
    <p:extLst>
      <p:ext uri="{BB962C8B-B14F-4D97-AF65-F5344CB8AC3E}">
        <p14:creationId xmlns="" xmlns:p14="http://schemas.microsoft.com/office/powerpoint/2010/main" val="3613278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F465C2A-C62B-4915-B300-D74D30A1A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77E40FC-0526-4E3E-B639-2A03A6A5B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2336873"/>
            <a:ext cx="9734889" cy="413494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3400" dirty="0">
                <a:solidFill>
                  <a:schemeClr val="tx1"/>
                </a:solidFill>
              </a:rPr>
              <a:t>Rozłożenie w czasie zaproponowane w tym </a:t>
            </a:r>
            <a:r>
              <a:rPr lang="pl-PL" sz="3400" dirty="0" err="1">
                <a:solidFill>
                  <a:schemeClr val="tx1"/>
                </a:solidFill>
              </a:rPr>
              <a:t>WebQuest</a:t>
            </a:r>
            <a:r>
              <a:rPr lang="pl-PL" sz="3400" dirty="0">
                <a:solidFill>
                  <a:schemeClr val="tx1"/>
                </a:solidFill>
              </a:rPr>
              <a:t> powinno się zmodyfikować w zależności od potrzeb, możliwości i umiejętności  uczniów.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400" dirty="0">
                <a:solidFill>
                  <a:schemeClr val="tx1"/>
                </a:solidFill>
              </a:rPr>
              <a:t>Nauczyciel  powinien dokładnie przeanalizować treści Web </a:t>
            </a:r>
            <a:r>
              <a:rPr lang="pl-PL" sz="3400" dirty="0" err="1">
                <a:solidFill>
                  <a:schemeClr val="tx1"/>
                </a:solidFill>
              </a:rPr>
              <a:t>Questa</a:t>
            </a:r>
            <a:r>
              <a:rPr lang="pl-PL" sz="3400" dirty="0">
                <a:solidFill>
                  <a:schemeClr val="tx1"/>
                </a:solidFill>
              </a:rPr>
              <a:t> wspólnie z uczniami, aż do momentu ich zrozumienia przez uczniów. Powinien jednak bardziej służyć im pomocą, radą, wyjaśnieniami, a nie wyręczeniem, czy gotowymi rozwiązaniami. Taka metoda będzie też dobrą formą do wdrażania do samodzielności.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400" dirty="0">
                <a:solidFill>
                  <a:schemeClr val="tx1"/>
                </a:solidFill>
              </a:rPr>
              <a:t>Nauczyciel powinien przygotować kartki z zagadnieniami do opracowania dla każdej grupy oraz wytycznymi związanymi z pracą.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400" dirty="0">
                <a:solidFill>
                  <a:schemeClr val="tx1"/>
                </a:solidFill>
              </a:rPr>
              <a:t>Nauczyciel powinien służyć pomocą przy zapoznawaniu się uczniów z materiałami źródłowymi.</a:t>
            </a:r>
          </a:p>
          <a:p>
            <a:pPr marL="0" indent="0">
              <a:buNone/>
            </a:pPr>
            <a:endParaRPr lang="pl-PL" sz="3200" dirty="0"/>
          </a:p>
        </p:txBody>
      </p:sp>
    </p:spTree>
    <p:extLst>
      <p:ext uri="{BB962C8B-B14F-4D97-AF65-F5344CB8AC3E}">
        <p14:creationId xmlns="" xmlns:p14="http://schemas.microsoft.com/office/powerpoint/2010/main" val="18786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947C20F-B9BD-449E-9F5F-58FD4C39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330257"/>
          </a:xfrm>
        </p:spPr>
        <p:txBody>
          <a:bodyPr>
            <a:normAutofit lnSpcReduction="10000"/>
          </a:bodyPr>
          <a:lstStyle/>
          <a:p>
            <a:r>
              <a:rPr lang="pl-PL" sz="3200" dirty="0"/>
              <a:t>Nie każdy wie, iż statystycznie jest on jednym  najbezpieczniejszych środków podróży, zwłaszcza w porównaniu do podróży samochodem, autobusem bądź pociągiem.</a:t>
            </a:r>
          </a:p>
        </p:txBody>
      </p:sp>
      <p:pic>
        <p:nvPicPr>
          <p:cNvPr id="2050" name="Picture 2" descr="Znalezione obrazy dla zapytania: srodki transportu">
            <a:extLst>
              <a:ext uri="{FF2B5EF4-FFF2-40B4-BE49-F238E27FC236}">
                <a16:creationId xmlns="" xmlns:a16="http://schemas.microsoft.com/office/drawing/2014/main" id="{59992D3B-431F-480F-8ACB-87BD5AE66F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334" y="2604234"/>
            <a:ext cx="4688221" cy="3500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50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947C20F-B9BD-449E-9F5F-58FD4C39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330257"/>
          </a:xfrm>
        </p:spPr>
        <p:txBody>
          <a:bodyPr>
            <a:normAutofit/>
          </a:bodyPr>
          <a:lstStyle/>
          <a:p>
            <a:r>
              <a:rPr lang="pl-PL" sz="3200" dirty="0"/>
              <a:t>Nie zwalnia to jednak nas z zachowywania odpowiednich reguł bezpieczeństwa wypracowanych przez lata praktyki. Kiedyś mogę one uratować nam życie. Jakie to zasady?</a:t>
            </a:r>
          </a:p>
        </p:txBody>
      </p:sp>
      <p:pic>
        <p:nvPicPr>
          <p:cNvPr id="3074" name="Picture 2" descr="Znalezione obrazy dla zapytania: zasady bezpieczenstwa samolot">
            <a:extLst>
              <a:ext uri="{FF2B5EF4-FFF2-40B4-BE49-F238E27FC236}">
                <a16:creationId xmlns="" xmlns:a16="http://schemas.microsoft.com/office/drawing/2014/main" id="{0F9F97A4-BB20-4ECC-BF84-71C8A6F2C5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05" y="2905400"/>
            <a:ext cx="5132547" cy="3397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668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947C20F-B9BD-449E-9F5F-58FD4C39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330257"/>
          </a:xfrm>
        </p:spPr>
        <p:txBody>
          <a:bodyPr>
            <a:normAutofit fontScale="85000" lnSpcReduction="20000"/>
          </a:bodyPr>
          <a:lstStyle/>
          <a:p>
            <a:r>
              <a:rPr lang="pl-PL" sz="4000" dirty="0"/>
              <a:t>Uczniowie indywidualnie wykonują prezentację o tematyce dotyczącej lotnictwa.</a:t>
            </a:r>
          </a:p>
          <a:p>
            <a:r>
              <a:rPr lang="pl-PL" sz="4000" dirty="0"/>
              <a:t>W prezentacji możecie zawrzeć osobiste doświadczenia związane z lataniem.</a:t>
            </a:r>
          </a:p>
          <a:p>
            <a:endParaRPr lang="pl-PL" sz="3200" dirty="0"/>
          </a:p>
        </p:txBody>
      </p:sp>
      <p:pic>
        <p:nvPicPr>
          <p:cNvPr id="12290" name="Picture 2" descr="Znalezione obrazy dla zapytania: samolot boarding">
            <a:extLst>
              <a:ext uri="{FF2B5EF4-FFF2-40B4-BE49-F238E27FC236}">
                <a16:creationId xmlns="" xmlns:a16="http://schemas.microsoft.com/office/drawing/2014/main" id="{3E4F0EB9-71B4-442F-86FE-99003FB3FBC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012" y="2630103"/>
            <a:ext cx="6090339" cy="4037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629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947C20F-B9BD-449E-9F5F-58FD4C39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330257"/>
          </a:xfrm>
        </p:spPr>
        <p:txBody>
          <a:bodyPr>
            <a:normAutofit/>
          </a:bodyPr>
          <a:lstStyle/>
          <a:p>
            <a:r>
              <a:rPr lang="pl-PL" sz="3200" dirty="0"/>
              <a:t>Następnie każdy z was przedstawia przygotowaną prezentacje. Nauczyciel zadaje pytania związane z tematem, na które będziecie musieli znaleźć odpowiedź.</a:t>
            </a:r>
          </a:p>
        </p:txBody>
      </p:sp>
      <p:pic>
        <p:nvPicPr>
          <p:cNvPr id="13314" name="Picture 2" descr="Znalezione obrazy dla zapytania: samolot boarding">
            <a:extLst>
              <a:ext uri="{FF2B5EF4-FFF2-40B4-BE49-F238E27FC236}">
                <a16:creationId xmlns="" xmlns:a16="http://schemas.microsoft.com/office/drawing/2014/main" id="{1CE5BF9D-6737-4543-871E-C4BA6D6B55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984" y="2506653"/>
            <a:ext cx="4946472" cy="3709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952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947C20F-B9BD-449E-9F5F-58FD4C39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330257"/>
          </a:xfrm>
        </p:spPr>
        <p:txBody>
          <a:bodyPr>
            <a:normAutofit fontScale="92500" lnSpcReduction="10000"/>
          </a:bodyPr>
          <a:lstStyle/>
          <a:p>
            <a:r>
              <a:rPr lang="pl-PL" sz="3200" dirty="0"/>
              <a:t>Kolejne zadanie wiąże się z podziałem uczniów na grupy.</a:t>
            </a:r>
          </a:p>
          <a:p>
            <a:r>
              <a:rPr lang="pl-PL" sz="3200" dirty="0"/>
              <a:t>Jego przedmiotem są kalambury których przedmiotem jest tematyka związana bezpośrednio z zasadami bezpieczeństwa na pokładzie samolotu.</a:t>
            </a:r>
          </a:p>
        </p:txBody>
      </p:sp>
      <p:pic>
        <p:nvPicPr>
          <p:cNvPr id="4098" name="Picture 2" descr="Znalezione obrazy dla zapytania: zasady bezpieczenstwa samolot">
            <a:extLst>
              <a:ext uri="{FF2B5EF4-FFF2-40B4-BE49-F238E27FC236}">
                <a16:creationId xmlns="" xmlns:a16="http://schemas.microsoft.com/office/drawing/2014/main" id="{4C091623-D5CD-4C7B-A69F-7851BA43B1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88" y="2745023"/>
            <a:ext cx="6043192" cy="3531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280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947C20F-B9BD-449E-9F5F-58FD4C39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330257"/>
          </a:xfrm>
        </p:spPr>
        <p:txBody>
          <a:bodyPr>
            <a:normAutofit fontScale="92500" lnSpcReduction="10000"/>
          </a:bodyPr>
          <a:lstStyle/>
          <a:p>
            <a:r>
              <a:rPr lang="pl-PL" sz="3200" dirty="0"/>
              <a:t>Jedna osoba z każdej grupy dostaje od nauczyciela wybraną zasadę bezpieczeństwa w samolocie która musi przedstawić za pomocą gestów, bądź rysunku tak by pozostali uczniowie odgadli na czym polega prezentowana zasada.</a:t>
            </a:r>
          </a:p>
        </p:txBody>
      </p:sp>
      <p:pic>
        <p:nvPicPr>
          <p:cNvPr id="5122" name="Picture 2" descr="Znalezione obrazy dla zapytania: zasady bezpieczenstwa samolot">
            <a:extLst>
              <a:ext uri="{FF2B5EF4-FFF2-40B4-BE49-F238E27FC236}">
                <a16:creationId xmlns="" xmlns:a16="http://schemas.microsoft.com/office/drawing/2014/main" id="{45E9A9DE-7C2C-4E3D-B4D0-C5705722D6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131" y="2874077"/>
            <a:ext cx="4739409" cy="3153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361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947C20F-B9BD-449E-9F5F-58FD4C39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33025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3200" dirty="0">
                <a:latin typeface="+mj-lt"/>
              </a:rPr>
              <a:t>Informacji potrzebnych do przygotowania prezentacji szukajcie w podanych stronach internetowych lub innych wam znanych.</a:t>
            </a:r>
          </a:p>
          <a:p>
            <a:pPr marL="0" indent="0">
              <a:buNone/>
            </a:pPr>
            <a:r>
              <a:rPr lang="pl-PL" sz="3200" dirty="0">
                <a:latin typeface="+mj-lt"/>
              </a:rPr>
              <a:t>Praca musi być estetyczna (ładnie wykonana) i czytelna. </a:t>
            </a:r>
          </a:p>
          <a:p>
            <a:pPr marL="0" indent="0">
              <a:buNone/>
            </a:pPr>
            <a:r>
              <a:rPr lang="pl-PL" sz="3200" dirty="0">
                <a:latin typeface="+mj-lt"/>
              </a:rPr>
              <a:t>W każdej prezentacji musi być podany:</a:t>
            </a:r>
          </a:p>
          <a:p>
            <a:pPr marL="0" indent="0">
              <a:buNone/>
            </a:pPr>
            <a:r>
              <a:rPr lang="pl-PL" sz="3200" dirty="0">
                <a:latin typeface="+mj-lt"/>
              </a:rPr>
              <a:t>1. Temat pracy.</a:t>
            </a:r>
          </a:p>
          <a:p>
            <a:pPr marL="0" indent="0">
              <a:buNone/>
            </a:pPr>
            <a:r>
              <a:rPr lang="pl-PL" sz="3200" dirty="0">
                <a:latin typeface="+mj-lt"/>
              </a:rPr>
              <a:t>2. Imię i nazwisko uczniów którzy ją przygotowali.</a:t>
            </a:r>
          </a:p>
          <a:p>
            <a:pPr marL="0" indent="0">
              <a:buNone/>
            </a:pPr>
            <a:r>
              <a:rPr lang="pl-PL" sz="3200" dirty="0">
                <a:latin typeface="+mj-lt"/>
              </a:rPr>
              <a:t>3. Opracowanie tematu według wytycznych.</a:t>
            </a:r>
          </a:p>
          <a:p>
            <a:endParaRPr lang="pl-PL" sz="3200" dirty="0"/>
          </a:p>
        </p:txBody>
      </p:sp>
      <p:pic>
        <p:nvPicPr>
          <p:cNvPr id="6148" name="Picture 4" descr="Znalezione obrazy dla zapytania: samolot ląduje">
            <a:extLst>
              <a:ext uri="{FF2B5EF4-FFF2-40B4-BE49-F238E27FC236}">
                <a16:creationId xmlns="" xmlns:a16="http://schemas.microsoft.com/office/drawing/2014/main" id="{CA4CA7F5-8604-4507-9D56-B76273DF86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49" y="2628878"/>
            <a:ext cx="5867413" cy="37630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929234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92</TotalTime>
  <Words>842</Words>
  <Application>Microsoft Office PowerPoint</Application>
  <PresentationFormat>Niestandardowy</PresentationFormat>
  <Paragraphs>112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Berlin</vt:lpstr>
      <vt:lpstr>Zasady bezpieczeństwa na pokładzie samolotu</vt:lpstr>
      <vt:lpstr>Wprowadzenie</vt:lpstr>
      <vt:lpstr>Wprowadzenie</vt:lpstr>
      <vt:lpstr>Wprowadzenie</vt:lpstr>
      <vt:lpstr>Zadanie</vt:lpstr>
      <vt:lpstr>Zadanie</vt:lpstr>
      <vt:lpstr>Zadanie</vt:lpstr>
      <vt:lpstr>Zadanie</vt:lpstr>
      <vt:lpstr>Proces</vt:lpstr>
      <vt:lpstr>Proces</vt:lpstr>
      <vt:lpstr>Proces</vt:lpstr>
      <vt:lpstr>Proces</vt:lpstr>
      <vt:lpstr>Proces</vt:lpstr>
      <vt:lpstr>Proces</vt:lpstr>
      <vt:lpstr>Źródła</vt:lpstr>
      <vt:lpstr>Źródła</vt:lpstr>
      <vt:lpstr>Źródła</vt:lpstr>
      <vt:lpstr>Ewaluacja</vt:lpstr>
      <vt:lpstr>Ewaluacja</vt:lpstr>
      <vt:lpstr>Konkluzje</vt:lpstr>
      <vt:lpstr>Poradnik dla nauczyciela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bezpieczeństwa na pokładzie samolotu</dc:title>
  <dc:creator>Konrad Poręba</dc:creator>
  <cp:lastModifiedBy>Konrad1</cp:lastModifiedBy>
  <cp:revision>17</cp:revision>
  <dcterms:created xsi:type="dcterms:W3CDTF">2021-02-21T15:31:32Z</dcterms:created>
  <dcterms:modified xsi:type="dcterms:W3CDTF">2021-09-22T11:34:38Z</dcterms:modified>
</cp:coreProperties>
</file>